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Open Sauce" pitchFamily="2" charset="77"/>
      <p:regular r:id="rId11"/>
    </p:embeddedFont>
    <p:embeddedFont>
      <p:font typeface="Open Sauce Bold" pitchFamily="2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 autoAdjust="0"/>
    <p:restoredTop sz="94602" autoAdjust="0"/>
  </p:normalViewPr>
  <p:slideViewPr>
    <p:cSldViewPr>
      <p:cViewPr varScale="1">
        <p:scale>
          <a:sx n="77" d="100"/>
          <a:sy n="77" d="100"/>
        </p:scale>
        <p:origin x="4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77B12-3935-AE4A-BC03-A38DC1BA87A3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1E89-9568-0243-8DE2-63112C2C8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3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we're [names]. Our project is called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-AI-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naible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one sentence: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tools tell companies how much carbon their cloud produces —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system automatically reduces it and proves the reduction was real.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why that matters."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0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produces about 1% of global CO₂ — that's comparable to all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commercial aviation. And it's growing fast because of AI workloads.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human problem is simple: engineers are being told 'reduce our carbon footprint'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only tools they're given are dashboards. Dashboards that show them a number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went up last month. That's like telling someone to lose weight by staring at a scale.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matters now because the EU literally requires large companies to report and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 their carbon starting 2025. Companies need tools that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*do something*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measure.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"Three users. The platform engineer needs the system to actually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*move things*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show charts. The engineering leader needs numbers that survive an audit —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they're going in front of the board. And individual developers just want to know: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my team compare, and what can I do differently?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the key insight behind everything: most cloud jobs — CI builds, training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runs, data pipelines — don't care where or when they run. They'll happily run in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Oregon at 3am instead of Virginia at 6pm. But Oregon's electricity is 75% cleaner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it's powered by hydroelectric dams. Nobody moves these jobs. We do."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looked at what exists. AWS and Google both have carbon dashboards — they show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your emissions from last month. Thoughtworks built an open-source version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across all three clouds. Electricity Maps gives you real-time data on which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 are clean right now.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all measure. Some suggest. But none of them actually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*move your workloads*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none of them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*verify*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the savings were real after the fact. That's the gap —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jump from 'here's your number' to 'here's what we did about it, and here's proof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worked.'"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8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"[Person 1]: Google published a paper showing they reduced data center carbon by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to 40% just by shifting when and where jobs run. But they never published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*how to verify those numbers*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That's what pushed us toward building verification first.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[Person 2]: Another paper showed that if you only optimize for carbon and ignore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cost, cloud bills spike unpredictably. So our system has hard constraints — it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never recommend something that violates SLAs or blows up costs.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[Person 3]: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 from Microsoft showed that multi-agent systems with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 roles outperform single-model approaches for complex tasks. So instead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big AI, we built five agents that each do one thing well.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[Person 4]: The GHG Protocol — the actual global standard for carbon accounting —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you to report uncertainty. Most tools just give point estimates. Ours gives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 intervals on every number.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here's the honest surprise that changed our design: at $75/ton, the carbon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is $28 on an $8,600 cloud bill. Less than 1%. The system's real value isn't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 money — it's building the proof infrastructure companies will need when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regulators ask 'show us your reductions were real.'"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"Here's what we're actually building. A loop: watch cloud jobs, calculate their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carbon, find cleaner options, move the job, and then — this is the key part —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*prove it worked*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counterfactual analysis. What would have happened if we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hadn't moved it? Compare that to what actually happened. That's your verified saving.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from existing tools is that bottom row. Nobody verifies. We do.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AI question — we use LLM agents for the things LLMs are good at: explaining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*why*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recommendation matters, writing Jira tickets that developers will actually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read, assessing risk in context. But the math — emissions, optimization, verification —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deterministic. No LLM touches a number. That's deliberate: if an auditor asks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'where did 42.7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kgCO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₂ come from?', the answer is a formula, not 'GPT said so.’”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"We already have a working prototype — not just a plan. It simulates 24,000 cloud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jobs, optimizes them, and verifies every reduction. 16.6% carbon reduction, cost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went down slightly, zero SLA violations.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Checkpoint 2: connect to a real LLM, stress-test our failure modes, and run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 analysis across different carbon prices.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Biggest risk we're honest about: counterfactual validity. We compute 'what would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happened' — but real-world confounders could distort that. Testing that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rigorously is our CP2 priority.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you. Happy to take questions."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41E89-9568-0243-8DE2-63112C2C80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6602" y="7777155"/>
            <a:ext cx="6205578" cy="1550517"/>
            <a:chOff x="0" y="0"/>
            <a:chExt cx="1634391" cy="4083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391" cy="408367"/>
            </a:xfrm>
            <a:custGeom>
              <a:avLst/>
              <a:gdLst/>
              <a:ahLst/>
              <a:cxnLst/>
              <a:rect l="l" t="t" r="r" b="b"/>
              <a:pathLst>
                <a:path w="1634391" h="408367">
                  <a:moveTo>
                    <a:pt x="47408" y="0"/>
                  </a:moveTo>
                  <a:lnTo>
                    <a:pt x="1586983" y="0"/>
                  </a:lnTo>
                  <a:cubicBezTo>
                    <a:pt x="1599556" y="0"/>
                    <a:pt x="1611615" y="4995"/>
                    <a:pt x="1620506" y="13885"/>
                  </a:cubicBezTo>
                  <a:cubicBezTo>
                    <a:pt x="1629396" y="22776"/>
                    <a:pt x="1634391" y="34834"/>
                    <a:pt x="1634391" y="47408"/>
                  </a:cubicBezTo>
                  <a:lnTo>
                    <a:pt x="1634391" y="360959"/>
                  </a:lnTo>
                  <a:cubicBezTo>
                    <a:pt x="1634391" y="373532"/>
                    <a:pt x="1629396" y="385591"/>
                    <a:pt x="1620506" y="394481"/>
                  </a:cubicBezTo>
                  <a:cubicBezTo>
                    <a:pt x="1611615" y="403372"/>
                    <a:pt x="1599556" y="408367"/>
                    <a:pt x="1586983" y="408367"/>
                  </a:cubicBezTo>
                  <a:lnTo>
                    <a:pt x="47408" y="408367"/>
                  </a:lnTo>
                  <a:cubicBezTo>
                    <a:pt x="34834" y="408367"/>
                    <a:pt x="22776" y="403372"/>
                    <a:pt x="13885" y="394481"/>
                  </a:cubicBezTo>
                  <a:cubicBezTo>
                    <a:pt x="4995" y="385591"/>
                    <a:pt x="0" y="373532"/>
                    <a:pt x="0" y="360959"/>
                  </a:cubicBezTo>
                  <a:lnTo>
                    <a:pt x="0" y="47408"/>
                  </a:lnTo>
                  <a:cubicBezTo>
                    <a:pt x="0" y="34834"/>
                    <a:pt x="4995" y="22776"/>
                    <a:pt x="13885" y="13885"/>
                  </a:cubicBezTo>
                  <a:cubicBezTo>
                    <a:pt x="22776" y="4995"/>
                    <a:pt x="34834" y="0"/>
                    <a:pt x="47408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634391" cy="398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1"/>
                </a:lnSpc>
              </a:pPr>
              <a:r>
                <a:rPr lang="en-US" sz="2399" b="1" spc="-17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GitHub Repo Link: </a:t>
              </a:r>
            </a:p>
            <a:p>
              <a:pPr algn="ctr">
                <a:lnSpc>
                  <a:spcPts val="2711"/>
                </a:lnSpc>
              </a:pPr>
              <a:endParaRPr lang="en-US" sz="2399" b="1" spc="-17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algn="ctr">
                <a:lnSpc>
                  <a:spcPts val="2711"/>
                </a:lnSpc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https://github.com/IS492-SP26/team-project-carbon-emissions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30345" y="6420452"/>
            <a:ext cx="3618094" cy="1051903"/>
            <a:chOff x="0" y="0"/>
            <a:chExt cx="952914" cy="277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2914" cy="277044"/>
            </a:xfrm>
            <a:custGeom>
              <a:avLst/>
              <a:gdLst/>
              <a:ahLst/>
              <a:cxnLst/>
              <a:rect l="l" t="t" r="r" b="b"/>
              <a:pathLst>
                <a:path w="952914" h="277044">
                  <a:moveTo>
                    <a:pt x="81312" y="0"/>
                  </a:moveTo>
                  <a:lnTo>
                    <a:pt x="871602" y="0"/>
                  </a:lnTo>
                  <a:cubicBezTo>
                    <a:pt x="893167" y="0"/>
                    <a:pt x="913849" y="8567"/>
                    <a:pt x="929098" y="23816"/>
                  </a:cubicBezTo>
                  <a:cubicBezTo>
                    <a:pt x="944347" y="39064"/>
                    <a:pt x="952914" y="59746"/>
                    <a:pt x="952914" y="81312"/>
                  </a:cubicBezTo>
                  <a:lnTo>
                    <a:pt x="952914" y="195733"/>
                  </a:lnTo>
                  <a:cubicBezTo>
                    <a:pt x="952914" y="240640"/>
                    <a:pt x="916509" y="277044"/>
                    <a:pt x="871602" y="277044"/>
                  </a:cubicBezTo>
                  <a:lnTo>
                    <a:pt x="81312" y="277044"/>
                  </a:lnTo>
                  <a:cubicBezTo>
                    <a:pt x="36404" y="277044"/>
                    <a:pt x="0" y="240640"/>
                    <a:pt x="0" y="195733"/>
                  </a:cubicBezTo>
                  <a:lnTo>
                    <a:pt x="0" y="81312"/>
                  </a:lnTo>
                  <a:cubicBezTo>
                    <a:pt x="0" y="36404"/>
                    <a:pt x="36404" y="0"/>
                    <a:pt x="81312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952914" cy="26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1"/>
                </a:lnSpc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IS492— Spring 2026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73567" y="4166423"/>
            <a:ext cx="3731650" cy="1949229"/>
            <a:chOff x="0" y="0"/>
            <a:chExt cx="982821" cy="5133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2821" cy="513377"/>
            </a:xfrm>
            <a:custGeom>
              <a:avLst/>
              <a:gdLst/>
              <a:ahLst/>
              <a:cxnLst/>
              <a:rect l="l" t="t" r="r" b="b"/>
              <a:pathLst>
                <a:path w="982821" h="513377">
                  <a:moveTo>
                    <a:pt x="78837" y="0"/>
                  </a:moveTo>
                  <a:lnTo>
                    <a:pt x="903984" y="0"/>
                  </a:lnTo>
                  <a:cubicBezTo>
                    <a:pt x="924893" y="0"/>
                    <a:pt x="944946" y="8306"/>
                    <a:pt x="959730" y="23091"/>
                  </a:cubicBezTo>
                  <a:cubicBezTo>
                    <a:pt x="974515" y="37876"/>
                    <a:pt x="982821" y="57928"/>
                    <a:pt x="982821" y="78837"/>
                  </a:cubicBezTo>
                  <a:lnTo>
                    <a:pt x="982821" y="434540"/>
                  </a:lnTo>
                  <a:cubicBezTo>
                    <a:pt x="982821" y="455449"/>
                    <a:pt x="974515" y="475501"/>
                    <a:pt x="959730" y="490286"/>
                  </a:cubicBezTo>
                  <a:cubicBezTo>
                    <a:pt x="944946" y="505071"/>
                    <a:pt x="924893" y="513377"/>
                    <a:pt x="903984" y="513377"/>
                  </a:cubicBezTo>
                  <a:lnTo>
                    <a:pt x="78837" y="513377"/>
                  </a:lnTo>
                  <a:cubicBezTo>
                    <a:pt x="57928" y="513377"/>
                    <a:pt x="37876" y="505071"/>
                    <a:pt x="23091" y="490286"/>
                  </a:cubicBezTo>
                  <a:cubicBezTo>
                    <a:pt x="8306" y="475501"/>
                    <a:pt x="0" y="455449"/>
                    <a:pt x="0" y="434540"/>
                  </a:cubicBezTo>
                  <a:lnTo>
                    <a:pt x="0" y="78837"/>
                  </a:lnTo>
                  <a:cubicBezTo>
                    <a:pt x="0" y="57928"/>
                    <a:pt x="8306" y="37876"/>
                    <a:pt x="23091" y="23091"/>
                  </a:cubicBezTo>
                  <a:cubicBezTo>
                    <a:pt x="37876" y="8306"/>
                    <a:pt x="57928" y="0"/>
                    <a:pt x="78837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982821" cy="503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1"/>
                </a:lnSpc>
              </a:pPr>
              <a:r>
                <a:rPr lang="en-US" sz="2399" b="1" spc="-17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Members: </a:t>
              </a:r>
            </a:p>
            <a:p>
              <a:pPr algn="ctr">
                <a:lnSpc>
                  <a:spcPts val="2711"/>
                </a:lnSpc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Sarthak</a:t>
              </a:r>
            </a:p>
            <a:p>
              <a:pPr algn="ctr">
                <a:lnSpc>
                  <a:spcPts val="2711"/>
                </a:lnSpc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Pooja</a:t>
              </a:r>
            </a:p>
            <a:p>
              <a:pPr algn="ctr">
                <a:lnSpc>
                  <a:spcPts val="2711"/>
                </a:lnSpc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Josue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455139" y="3779201"/>
            <a:ext cx="6804161" cy="5282503"/>
          </a:xfrm>
          <a:custGeom>
            <a:avLst/>
            <a:gdLst/>
            <a:ahLst/>
            <a:cxnLst/>
            <a:rect l="l" t="t" r="r" b="b"/>
            <a:pathLst>
              <a:path w="6804161" h="5282503">
                <a:moveTo>
                  <a:pt x="0" y="0"/>
                </a:moveTo>
                <a:lnTo>
                  <a:pt x="6804161" y="0"/>
                </a:lnTo>
                <a:lnTo>
                  <a:pt x="6804161" y="5282503"/>
                </a:lnTo>
                <a:lnTo>
                  <a:pt x="0" y="528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113243"/>
            <a:ext cx="9248495" cy="1458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38"/>
              </a:lnSpc>
            </a:pPr>
            <a:r>
              <a:rPr lang="en-US" sz="12112" spc="-908" dirty="0" err="1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sust</a:t>
            </a:r>
            <a:r>
              <a:rPr lang="en-US" sz="12112" spc="-908" dirty="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-AI-</a:t>
            </a:r>
            <a:r>
              <a:rPr lang="en-US" sz="12112" spc="-908" dirty="0" err="1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naible</a:t>
            </a:r>
            <a:endParaRPr lang="en-US" sz="12112" spc="-908" dirty="0">
              <a:solidFill>
                <a:srgbClr val="00A651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2727016"/>
            <a:ext cx="9021383" cy="658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  <a:spcBef>
                <a:spcPct val="0"/>
              </a:spcBef>
            </a:pPr>
            <a:r>
              <a:rPr lang="en-US" sz="3793" spc="-28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Reducing Cloud Carbon with Multi-Agent 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7205" y="2605014"/>
            <a:ext cx="7765710" cy="1079574"/>
            <a:chOff x="0" y="0"/>
            <a:chExt cx="2045290" cy="284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5290" cy="284332"/>
            </a:xfrm>
            <a:custGeom>
              <a:avLst/>
              <a:gdLst/>
              <a:ahLst/>
              <a:cxnLst/>
              <a:rect l="l" t="t" r="r" b="b"/>
              <a:pathLst>
                <a:path w="2045290" h="284332">
                  <a:moveTo>
                    <a:pt x="37884" y="0"/>
                  </a:moveTo>
                  <a:lnTo>
                    <a:pt x="2007406" y="0"/>
                  </a:lnTo>
                  <a:cubicBezTo>
                    <a:pt x="2028329" y="0"/>
                    <a:pt x="2045290" y="16961"/>
                    <a:pt x="2045290" y="37884"/>
                  </a:cubicBezTo>
                  <a:lnTo>
                    <a:pt x="2045290" y="246449"/>
                  </a:lnTo>
                  <a:cubicBezTo>
                    <a:pt x="2045290" y="267371"/>
                    <a:pt x="2028329" y="284332"/>
                    <a:pt x="2007406" y="284332"/>
                  </a:cubicBezTo>
                  <a:lnTo>
                    <a:pt x="37884" y="284332"/>
                  </a:lnTo>
                  <a:cubicBezTo>
                    <a:pt x="16961" y="284332"/>
                    <a:pt x="0" y="267371"/>
                    <a:pt x="0" y="246449"/>
                  </a:cubicBezTo>
                  <a:lnTo>
                    <a:pt x="0" y="37884"/>
                  </a:lnTo>
                  <a:cubicBezTo>
                    <a:pt x="0" y="16961"/>
                    <a:pt x="16961" y="0"/>
                    <a:pt x="37884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045290" cy="274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90518" y="8873208"/>
            <a:ext cx="280623" cy="280623"/>
          </a:xfrm>
          <a:custGeom>
            <a:avLst/>
            <a:gdLst/>
            <a:ahLst/>
            <a:cxnLst/>
            <a:rect l="l" t="t" r="r" b="b"/>
            <a:pathLst>
              <a:path w="280623" h="280623">
                <a:moveTo>
                  <a:pt x="0" y="0"/>
                </a:moveTo>
                <a:lnTo>
                  <a:pt x="280622" y="0"/>
                </a:lnTo>
                <a:lnTo>
                  <a:pt x="280622" y="280622"/>
                </a:lnTo>
                <a:lnTo>
                  <a:pt x="0" y="28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87205" y="3948617"/>
            <a:ext cx="7765710" cy="2680859"/>
            <a:chOff x="0" y="0"/>
            <a:chExt cx="2045290" cy="7060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5290" cy="706070"/>
            </a:xfrm>
            <a:custGeom>
              <a:avLst/>
              <a:gdLst/>
              <a:ahLst/>
              <a:cxnLst/>
              <a:rect l="l" t="t" r="r" b="b"/>
              <a:pathLst>
                <a:path w="2045290" h="706070">
                  <a:moveTo>
                    <a:pt x="37884" y="0"/>
                  </a:moveTo>
                  <a:lnTo>
                    <a:pt x="2007406" y="0"/>
                  </a:lnTo>
                  <a:cubicBezTo>
                    <a:pt x="2028329" y="0"/>
                    <a:pt x="2045290" y="16961"/>
                    <a:pt x="2045290" y="37884"/>
                  </a:cubicBezTo>
                  <a:lnTo>
                    <a:pt x="2045290" y="668186"/>
                  </a:lnTo>
                  <a:cubicBezTo>
                    <a:pt x="2045290" y="689109"/>
                    <a:pt x="2028329" y="706070"/>
                    <a:pt x="2007406" y="706070"/>
                  </a:cubicBezTo>
                  <a:lnTo>
                    <a:pt x="37884" y="706070"/>
                  </a:lnTo>
                  <a:cubicBezTo>
                    <a:pt x="16961" y="706070"/>
                    <a:pt x="0" y="689109"/>
                    <a:pt x="0" y="668186"/>
                  </a:cubicBezTo>
                  <a:lnTo>
                    <a:pt x="0" y="37884"/>
                  </a:lnTo>
                  <a:cubicBezTo>
                    <a:pt x="0" y="16961"/>
                    <a:pt x="16961" y="0"/>
                    <a:pt x="37884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2045290" cy="696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163"/>
                </a:lnSpc>
              </a:pPr>
              <a:r>
                <a:rPr lang="en-US" sz="2799" b="1" spc="-20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                           Human Pain</a:t>
              </a:r>
            </a:p>
            <a:p>
              <a:pPr algn="l">
                <a:lnSpc>
                  <a:spcPts val="3163"/>
                </a:lnSpc>
              </a:pPr>
              <a:endParaRPr lang="en-US" sz="2799" b="1" spc="-20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Engineers are asked to reduce cloud carbon</a:t>
              </a: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But tools only show past emissions</a:t>
              </a: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No system helps them act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7205" y="6893505"/>
            <a:ext cx="7765710" cy="2680859"/>
            <a:chOff x="0" y="0"/>
            <a:chExt cx="2045290" cy="7060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45290" cy="706070"/>
            </a:xfrm>
            <a:custGeom>
              <a:avLst/>
              <a:gdLst/>
              <a:ahLst/>
              <a:cxnLst/>
              <a:rect l="l" t="t" r="r" b="b"/>
              <a:pathLst>
                <a:path w="2045290" h="706070">
                  <a:moveTo>
                    <a:pt x="37884" y="0"/>
                  </a:moveTo>
                  <a:lnTo>
                    <a:pt x="2007406" y="0"/>
                  </a:lnTo>
                  <a:cubicBezTo>
                    <a:pt x="2028329" y="0"/>
                    <a:pt x="2045290" y="16961"/>
                    <a:pt x="2045290" y="37884"/>
                  </a:cubicBezTo>
                  <a:lnTo>
                    <a:pt x="2045290" y="668186"/>
                  </a:lnTo>
                  <a:cubicBezTo>
                    <a:pt x="2045290" y="689109"/>
                    <a:pt x="2028329" y="706070"/>
                    <a:pt x="2007406" y="706070"/>
                  </a:cubicBezTo>
                  <a:lnTo>
                    <a:pt x="37884" y="706070"/>
                  </a:lnTo>
                  <a:cubicBezTo>
                    <a:pt x="16961" y="706070"/>
                    <a:pt x="0" y="689109"/>
                    <a:pt x="0" y="668186"/>
                  </a:cubicBezTo>
                  <a:lnTo>
                    <a:pt x="0" y="37884"/>
                  </a:lnTo>
                  <a:cubicBezTo>
                    <a:pt x="0" y="16961"/>
                    <a:pt x="16961" y="0"/>
                    <a:pt x="37884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2045290" cy="696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163"/>
                </a:lnSpc>
              </a:pPr>
              <a:r>
                <a:rPr lang="en-US" sz="2799" b="1" spc="-20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                                     Who Feels It</a:t>
              </a:r>
            </a:p>
            <a:p>
              <a:pPr algn="l">
                <a:lnSpc>
                  <a:spcPts val="3163"/>
                </a:lnSpc>
              </a:pPr>
              <a:endParaRPr lang="en-US" sz="2799" b="1" spc="-20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Platform engineers</a:t>
              </a: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DevOps teams</a:t>
              </a:r>
            </a:p>
            <a:p>
              <a:pPr marL="604519" lvl="1" indent="-302260" algn="l">
                <a:lnSpc>
                  <a:spcPts val="3163"/>
                </a:lnSpc>
                <a:buFont typeface="Arial"/>
                <a:buChar char="•"/>
              </a:pPr>
              <a:r>
                <a:rPr lang="en-US" sz="2799" spc="-20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Engineering leaders with sustainability KPIs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29150" y="5143500"/>
            <a:ext cx="6417338" cy="3163119"/>
            <a:chOff x="0" y="0"/>
            <a:chExt cx="1690163" cy="8330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0163" cy="833085"/>
            </a:xfrm>
            <a:custGeom>
              <a:avLst/>
              <a:gdLst/>
              <a:ahLst/>
              <a:cxnLst/>
              <a:rect l="l" t="t" r="r" b="b"/>
              <a:pathLst>
                <a:path w="1690163" h="833085">
                  <a:moveTo>
                    <a:pt x="45843" y="0"/>
                  </a:moveTo>
                  <a:lnTo>
                    <a:pt x="1644320" y="0"/>
                  </a:lnTo>
                  <a:cubicBezTo>
                    <a:pt x="1656478" y="0"/>
                    <a:pt x="1668138" y="4830"/>
                    <a:pt x="1676736" y="13427"/>
                  </a:cubicBezTo>
                  <a:cubicBezTo>
                    <a:pt x="1685333" y="22025"/>
                    <a:pt x="1690163" y="33685"/>
                    <a:pt x="1690163" y="45843"/>
                  </a:cubicBezTo>
                  <a:lnTo>
                    <a:pt x="1690163" y="787241"/>
                  </a:lnTo>
                  <a:cubicBezTo>
                    <a:pt x="1690163" y="812560"/>
                    <a:pt x="1669638" y="833085"/>
                    <a:pt x="1644320" y="833085"/>
                  </a:cubicBezTo>
                  <a:lnTo>
                    <a:pt x="45843" y="833085"/>
                  </a:lnTo>
                  <a:cubicBezTo>
                    <a:pt x="33685" y="833085"/>
                    <a:pt x="22025" y="828255"/>
                    <a:pt x="13427" y="819657"/>
                  </a:cubicBezTo>
                  <a:cubicBezTo>
                    <a:pt x="4830" y="811060"/>
                    <a:pt x="0" y="799400"/>
                    <a:pt x="0" y="787241"/>
                  </a:cubicBezTo>
                  <a:lnTo>
                    <a:pt x="0" y="45843"/>
                  </a:lnTo>
                  <a:cubicBezTo>
                    <a:pt x="0" y="33685"/>
                    <a:pt x="4830" y="22025"/>
                    <a:pt x="13427" y="13427"/>
                  </a:cubicBezTo>
                  <a:cubicBezTo>
                    <a:pt x="22025" y="4830"/>
                    <a:pt x="33685" y="0"/>
                    <a:pt x="45843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690163" cy="823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3"/>
                </a:lnSpc>
              </a:pPr>
              <a:r>
                <a:rPr lang="en-US" sz="2799" spc="-20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Why Now?</a:t>
              </a:r>
            </a:p>
            <a:p>
              <a:pPr algn="ctr">
                <a:lnSpc>
                  <a:spcPts val="3163"/>
                </a:lnSpc>
              </a:pPr>
              <a:endParaRPr lang="en-US" sz="2799" spc="-20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518158" lvl="1" indent="-259079" algn="l">
                <a:lnSpc>
                  <a:spcPts val="2711"/>
                </a:lnSpc>
                <a:buFont typeface="Arial"/>
                <a:buChar char="•"/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CSRD (2025) mandates carbon reporting</a:t>
              </a:r>
            </a:p>
            <a:p>
              <a:pPr algn="l">
                <a:lnSpc>
                  <a:spcPts val="1695"/>
                </a:lnSpc>
              </a:pPr>
              <a:endParaRPr lang="en-US" sz="2399" spc="-17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518158" lvl="1" indent="-259079" algn="l">
                <a:lnSpc>
                  <a:spcPts val="2711"/>
                </a:lnSpc>
                <a:buFont typeface="Arial"/>
                <a:buChar char="•"/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AI workloads increasing energy demand</a:t>
              </a:r>
            </a:p>
            <a:p>
              <a:pPr algn="l">
                <a:lnSpc>
                  <a:spcPts val="2711"/>
                </a:lnSpc>
              </a:pPr>
              <a:endParaRPr lang="en-US" sz="2399" spc="-17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518158" lvl="1" indent="-259079" algn="l">
                <a:lnSpc>
                  <a:spcPts val="2711"/>
                </a:lnSpc>
                <a:buFont typeface="Arial"/>
                <a:buChar char="•"/>
              </a:pPr>
              <a:r>
                <a:rPr lang="en-US" sz="2399" spc="-17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All major clouds launched carbon dashboards, but no automation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9561" y="679096"/>
            <a:ext cx="4356847" cy="4114800"/>
          </a:xfrm>
          <a:custGeom>
            <a:avLst/>
            <a:gdLst/>
            <a:ahLst/>
            <a:cxnLst/>
            <a:rect l="l" t="t" r="r" b="b"/>
            <a:pathLst>
              <a:path w="4356847" h="4114800">
                <a:moveTo>
                  <a:pt x="0" y="0"/>
                </a:moveTo>
                <a:lnTo>
                  <a:pt x="4356847" y="0"/>
                </a:lnTo>
                <a:lnTo>
                  <a:pt x="43568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982764"/>
            <a:ext cx="14470527" cy="121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1"/>
              </a:lnSpc>
            </a:pPr>
            <a:r>
              <a:rPr lang="en-US" sz="10013" spc="-75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Problem &amp; Motivation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755546"/>
            <a:ext cx="7713171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spc="-20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Cloud computing produces as much CO₂ as the entire airline industry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518" y="1133170"/>
            <a:ext cx="280623" cy="280623"/>
          </a:xfrm>
          <a:custGeom>
            <a:avLst/>
            <a:gdLst/>
            <a:ahLst/>
            <a:cxnLst/>
            <a:rect l="l" t="t" r="r" b="b"/>
            <a:pathLst>
              <a:path w="280623" h="280623">
                <a:moveTo>
                  <a:pt x="0" y="0"/>
                </a:moveTo>
                <a:lnTo>
                  <a:pt x="280622" y="0"/>
                </a:lnTo>
                <a:lnTo>
                  <a:pt x="280622" y="280622"/>
                </a:lnTo>
                <a:lnTo>
                  <a:pt x="0" y="28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9568" y="4682255"/>
            <a:ext cx="4349794" cy="3663029"/>
            <a:chOff x="0" y="0"/>
            <a:chExt cx="1145625" cy="964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625" cy="964748"/>
            </a:xfrm>
            <a:custGeom>
              <a:avLst/>
              <a:gdLst/>
              <a:ahLst/>
              <a:cxnLst/>
              <a:rect l="l" t="t" r="r" b="b"/>
              <a:pathLst>
                <a:path w="1145625" h="964748">
                  <a:moveTo>
                    <a:pt x="67634" y="0"/>
                  </a:moveTo>
                  <a:lnTo>
                    <a:pt x="1077991" y="0"/>
                  </a:lnTo>
                  <a:cubicBezTo>
                    <a:pt x="1095929" y="0"/>
                    <a:pt x="1113132" y="7126"/>
                    <a:pt x="1125815" y="19809"/>
                  </a:cubicBezTo>
                  <a:cubicBezTo>
                    <a:pt x="1138499" y="32493"/>
                    <a:pt x="1145625" y="49696"/>
                    <a:pt x="1145625" y="67634"/>
                  </a:cubicBezTo>
                  <a:lnTo>
                    <a:pt x="1145625" y="897115"/>
                  </a:lnTo>
                  <a:cubicBezTo>
                    <a:pt x="1145625" y="915052"/>
                    <a:pt x="1138499" y="932255"/>
                    <a:pt x="1125815" y="944939"/>
                  </a:cubicBezTo>
                  <a:cubicBezTo>
                    <a:pt x="1113132" y="957623"/>
                    <a:pt x="1095929" y="964748"/>
                    <a:pt x="1077991" y="964748"/>
                  </a:cubicBezTo>
                  <a:lnTo>
                    <a:pt x="67634" y="964748"/>
                  </a:lnTo>
                  <a:cubicBezTo>
                    <a:pt x="49696" y="964748"/>
                    <a:pt x="32493" y="957623"/>
                    <a:pt x="19809" y="944939"/>
                  </a:cubicBezTo>
                  <a:cubicBezTo>
                    <a:pt x="7126" y="932255"/>
                    <a:pt x="0" y="915052"/>
                    <a:pt x="0" y="897115"/>
                  </a:cubicBezTo>
                  <a:lnTo>
                    <a:pt x="0" y="67634"/>
                  </a:lnTo>
                  <a:cubicBezTo>
                    <a:pt x="0" y="49696"/>
                    <a:pt x="7126" y="32493"/>
                    <a:pt x="19809" y="19809"/>
                  </a:cubicBezTo>
                  <a:cubicBezTo>
                    <a:pt x="32493" y="7126"/>
                    <a:pt x="49696" y="0"/>
                    <a:pt x="67634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145625" cy="955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22663" y="4682255"/>
            <a:ext cx="4341619" cy="3663029"/>
            <a:chOff x="0" y="0"/>
            <a:chExt cx="1143472" cy="964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3472" cy="964748"/>
            </a:xfrm>
            <a:custGeom>
              <a:avLst/>
              <a:gdLst/>
              <a:ahLst/>
              <a:cxnLst/>
              <a:rect l="l" t="t" r="r" b="b"/>
              <a:pathLst>
                <a:path w="1143472" h="964748">
                  <a:moveTo>
                    <a:pt x="67761" y="0"/>
                  </a:moveTo>
                  <a:lnTo>
                    <a:pt x="1075711" y="0"/>
                  </a:lnTo>
                  <a:cubicBezTo>
                    <a:pt x="1113134" y="0"/>
                    <a:pt x="1143472" y="30338"/>
                    <a:pt x="1143472" y="67761"/>
                  </a:cubicBezTo>
                  <a:lnTo>
                    <a:pt x="1143472" y="896987"/>
                  </a:lnTo>
                  <a:cubicBezTo>
                    <a:pt x="1143472" y="934411"/>
                    <a:pt x="1113134" y="964748"/>
                    <a:pt x="1075711" y="964748"/>
                  </a:cubicBezTo>
                  <a:lnTo>
                    <a:pt x="67761" y="964748"/>
                  </a:lnTo>
                  <a:cubicBezTo>
                    <a:pt x="49790" y="964748"/>
                    <a:pt x="32554" y="957609"/>
                    <a:pt x="19847" y="944902"/>
                  </a:cubicBezTo>
                  <a:cubicBezTo>
                    <a:pt x="7139" y="932194"/>
                    <a:pt x="0" y="914958"/>
                    <a:pt x="0" y="896987"/>
                  </a:cubicBezTo>
                  <a:lnTo>
                    <a:pt x="0" y="67761"/>
                  </a:lnTo>
                  <a:cubicBezTo>
                    <a:pt x="0" y="30338"/>
                    <a:pt x="30338" y="0"/>
                    <a:pt x="67761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43472" cy="955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57221" y="4584281"/>
            <a:ext cx="4467584" cy="3917911"/>
            <a:chOff x="0" y="0"/>
            <a:chExt cx="1176648" cy="10318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6648" cy="1031878"/>
            </a:xfrm>
            <a:custGeom>
              <a:avLst/>
              <a:gdLst/>
              <a:ahLst/>
              <a:cxnLst/>
              <a:rect l="l" t="t" r="r" b="b"/>
              <a:pathLst>
                <a:path w="1176648" h="1031878">
                  <a:moveTo>
                    <a:pt x="65851" y="0"/>
                  </a:moveTo>
                  <a:lnTo>
                    <a:pt x="1110797" y="0"/>
                  </a:lnTo>
                  <a:cubicBezTo>
                    <a:pt x="1147165" y="0"/>
                    <a:pt x="1176648" y="29482"/>
                    <a:pt x="1176648" y="65851"/>
                  </a:cubicBezTo>
                  <a:lnTo>
                    <a:pt x="1176648" y="966027"/>
                  </a:lnTo>
                  <a:cubicBezTo>
                    <a:pt x="1176648" y="1002395"/>
                    <a:pt x="1147165" y="1031878"/>
                    <a:pt x="1110797" y="1031878"/>
                  </a:cubicBezTo>
                  <a:lnTo>
                    <a:pt x="65851" y="1031878"/>
                  </a:lnTo>
                  <a:cubicBezTo>
                    <a:pt x="29482" y="1031878"/>
                    <a:pt x="0" y="1002395"/>
                    <a:pt x="0" y="966027"/>
                  </a:cubicBezTo>
                  <a:lnTo>
                    <a:pt x="0" y="65851"/>
                  </a:lnTo>
                  <a:cubicBezTo>
                    <a:pt x="0" y="29482"/>
                    <a:pt x="29482" y="0"/>
                    <a:pt x="65851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176648" cy="102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77993" y="8692200"/>
            <a:ext cx="736960" cy="1132200"/>
          </a:xfrm>
          <a:custGeom>
            <a:avLst/>
            <a:gdLst/>
            <a:ahLst/>
            <a:cxnLst/>
            <a:rect l="l" t="t" r="r" b="b"/>
            <a:pathLst>
              <a:path w="736960" h="1132200">
                <a:moveTo>
                  <a:pt x="0" y="0"/>
                </a:moveTo>
                <a:lnTo>
                  <a:pt x="736960" y="0"/>
                </a:lnTo>
                <a:lnTo>
                  <a:pt x="736960" y="1132200"/>
                </a:lnTo>
                <a:lnTo>
                  <a:pt x="0" y="113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46775" y="8678877"/>
            <a:ext cx="736960" cy="1132200"/>
          </a:xfrm>
          <a:custGeom>
            <a:avLst/>
            <a:gdLst/>
            <a:ahLst/>
            <a:cxnLst/>
            <a:rect l="l" t="t" r="r" b="b"/>
            <a:pathLst>
              <a:path w="736960" h="1132200">
                <a:moveTo>
                  <a:pt x="0" y="0"/>
                </a:moveTo>
                <a:lnTo>
                  <a:pt x="736959" y="0"/>
                </a:lnTo>
                <a:lnTo>
                  <a:pt x="736959" y="1132200"/>
                </a:lnTo>
                <a:lnTo>
                  <a:pt x="0" y="113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040719" y="913005"/>
            <a:ext cx="3823563" cy="2426224"/>
          </a:xfrm>
          <a:custGeom>
            <a:avLst/>
            <a:gdLst/>
            <a:ahLst/>
            <a:cxnLst/>
            <a:rect l="l" t="t" r="r" b="b"/>
            <a:pathLst>
              <a:path w="3823563" h="2426224">
                <a:moveTo>
                  <a:pt x="0" y="0"/>
                </a:moveTo>
                <a:lnTo>
                  <a:pt x="3823563" y="0"/>
                </a:lnTo>
                <a:lnTo>
                  <a:pt x="3823563" y="2426225"/>
                </a:lnTo>
                <a:lnTo>
                  <a:pt x="0" y="2426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1735925"/>
            <a:ext cx="10777801" cy="229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9999" spc="-74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Target Users &amp; Core Tasks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4228" y="5033502"/>
            <a:ext cx="3202052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b="1" spc="-20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Platform Engineer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266" y="5684534"/>
            <a:ext cx="4053977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Task: Make workloads greener</a:t>
            </a:r>
          </a:p>
          <a:p>
            <a:pPr algn="l">
              <a:lnSpc>
                <a:spcPts val="2639"/>
              </a:lnSpc>
            </a:pPr>
            <a:endParaRPr lang="en-US" sz="2199" spc="-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Success: Jobs automatically shift to cleaner regions/times</a:t>
            </a:r>
          </a:p>
          <a:p>
            <a:pPr algn="l">
              <a:lnSpc>
                <a:spcPts val="2639"/>
              </a:lnSpc>
            </a:pPr>
            <a:endParaRPr lang="en-US" sz="2199" spc="-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Constraint: No SLA violations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9682" y="5033502"/>
            <a:ext cx="3687581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b="1" spc="-20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89987" y="5033502"/>
            <a:ext cx="3202052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b="1" spc="-20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Engineering Leader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27534" y="5804085"/>
            <a:ext cx="4053977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Task: Prove reductions</a:t>
            </a:r>
          </a:p>
          <a:p>
            <a:pPr algn="l">
              <a:lnSpc>
                <a:spcPts val="2639"/>
              </a:lnSpc>
            </a:pPr>
            <a:endParaRPr lang="en-US" sz="2199" spc="-87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Success: Auditable evidence chain</a:t>
            </a:r>
          </a:p>
          <a:p>
            <a:pPr algn="l">
              <a:lnSpc>
                <a:spcPts val="2639"/>
              </a:lnSpc>
            </a:pPr>
            <a:endParaRPr lang="en-US" sz="2199" spc="-87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Constraint: Board-ready reporting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49682" y="6017909"/>
            <a:ext cx="380755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Task: Understand impact</a:t>
            </a:r>
          </a:p>
          <a:p>
            <a:pPr algn="l">
              <a:lnSpc>
                <a:spcPts val="2639"/>
              </a:lnSpc>
            </a:pPr>
            <a:endParaRPr lang="en-US" sz="2199" spc="-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Success: Team-level carbon receipts per deployment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06469" y="9091612"/>
            <a:ext cx="1047506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insight:  Most cloud workloads are time and location flexible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7456" y="1028700"/>
            <a:ext cx="1091844" cy="1126668"/>
          </a:xfrm>
          <a:custGeom>
            <a:avLst/>
            <a:gdLst/>
            <a:ahLst/>
            <a:cxnLst/>
            <a:rect l="l" t="t" r="r" b="b"/>
            <a:pathLst>
              <a:path w="1091844" h="1126668">
                <a:moveTo>
                  <a:pt x="0" y="0"/>
                </a:moveTo>
                <a:lnTo>
                  <a:pt x="1091844" y="0"/>
                </a:lnTo>
                <a:lnTo>
                  <a:pt x="1091844" y="1126668"/>
                </a:lnTo>
                <a:lnTo>
                  <a:pt x="0" y="1126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2787070"/>
            <a:ext cx="16062283" cy="2002264"/>
            <a:chOff x="0" y="0"/>
            <a:chExt cx="4230395" cy="527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0395" cy="527345"/>
            </a:xfrm>
            <a:custGeom>
              <a:avLst/>
              <a:gdLst/>
              <a:ahLst/>
              <a:cxnLst/>
              <a:rect l="l" t="t" r="r" b="b"/>
              <a:pathLst>
                <a:path w="4230395" h="527345">
                  <a:moveTo>
                    <a:pt x="18316" y="0"/>
                  </a:moveTo>
                  <a:lnTo>
                    <a:pt x="4212079" y="0"/>
                  </a:lnTo>
                  <a:cubicBezTo>
                    <a:pt x="4216937" y="0"/>
                    <a:pt x="4221596" y="1930"/>
                    <a:pt x="4225031" y="5365"/>
                  </a:cubicBezTo>
                  <a:cubicBezTo>
                    <a:pt x="4228466" y="8799"/>
                    <a:pt x="4230395" y="13458"/>
                    <a:pt x="4230395" y="18316"/>
                  </a:cubicBezTo>
                  <a:lnTo>
                    <a:pt x="4230395" y="509030"/>
                  </a:lnTo>
                  <a:cubicBezTo>
                    <a:pt x="4230395" y="519145"/>
                    <a:pt x="4222195" y="527345"/>
                    <a:pt x="4212079" y="527345"/>
                  </a:cubicBezTo>
                  <a:lnTo>
                    <a:pt x="18316" y="527345"/>
                  </a:lnTo>
                  <a:cubicBezTo>
                    <a:pt x="13458" y="527345"/>
                    <a:pt x="8799" y="525416"/>
                    <a:pt x="5365" y="521981"/>
                  </a:cubicBezTo>
                  <a:cubicBezTo>
                    <a:pt x="1930" y="518546"/>
                    <a:pt x="0" y="513887"/>
                    <a:pt x="0" y="509030"/>
                  </a:cubicBezTo>
                  <a:lnTo>
                    <a:pt x="0" y="18316"/>
                  </a:lnTo>
                  <a:cubicBezTo>
                    <a:pt x="0" y="13458"/>
                    <a:pt x="1930" y="8799"/>
                    <a:pt x="5365" y="5365"/>
                  </a:cubicBezTo>
                  <a:cubicBezTo>
                    <a:pt x="8799" y="1930"/>
                    <a:pt x="13458" y="0"/>
                    <a:pt x="18316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4230395" cy="51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01340" y="2951896"/>
            <a:ext cx="2673830" cy="1672613"/>
          </a:xfrm>
          <a:custGeom>
            <a:avLst/>
            <a:gdLst/>
            <a:ahLst/>
            <a:cxnLst/>
            <a:rect l="l" t="t" r="r" b="b"/>
            <a:pathLst>
              <a:path w="2673830" h="1672613">
                <a:moveTo>
                  <a:pt x="0" y="0"/>
                </a:moveTo>
                <a:lnTo>
                  <a:pt x="2673830" y="0"/>
                </a:lnTo>
                <a:lnTo>
                  <a:pt x="2673830" y="1672613"/>
                </a:lnTo>
                <a:lnTo>
                  <a:pt x="0" y="1672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929" b="-299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78978" y="2951896"/>
            <a:ext cx="2640991" cy="1672613"/>
          </a:xfrm>
          <a:custGeom>
            <a:avLst/>
            <a:gdLst/>
            <a:ahLst/>
            <a:cxnLst/>
            <a:rect l="l" t="t" r="r" b="b"/>
            <a:pathLst>
              <a:path w="2640991" h="1672613">
                <a:moveTo>
                  <a:pt x="0" y="0"/>
                </a:moveTo>
                <a:lnTo>
                  <a:pt x="2640992" y="0"/>
                </a:lnTo>
                <a:lnTo>
                  <a:pt x="2640992" y="1672613"/>
                </a:lnTo>
                <a:lnTo>
                  <a:pt x="0" y="1672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487" b="-294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669389" y="2951896"/>
            <a:ext cx="2574160" cy="1672613"/>
          </a:xfrm>
          <a:custGeom>
            <a:avLst/>
            <a:gdLst/>
            <a:ahLst/>
            <a:cxnLst/>
            <a:rect l="l" t="t" r="r" b="b"/>
            <a:pathLst>
              <a:path w="2574160" h="1672613">
                <a:moveTo>
                  <a:pt x="0" y="0"/>
                </a:moveTo>
                <a:lnTo>
                  <a:pt x="2574160" y="0"/>
                </a:lnTo>
                <a:lnTo>
                  <a:pt x="2574160" y="1672613"/>
                </a:lnTo>
                <a:lnTo>
                  <a:pt x="0" y="1672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950" b="-269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449983" y="2951896"/>
            <a:ext cx="2438249" cy="1672613"/>
          </a:xfrm>
          <a:custGeom>
            <a:avLst/>
            <a:gdLst/>
            <a:ahLst/>
            <a:cxnLst/>
            <a:rect l="l" t="t" r="r" b="b"/>
            <a:pathLst>
              <a:path w="2438249" h="1672613">
                <a:moveTo>
                  <a:pt x="0" y="0"/>
                </a:moveTo>
                <a:lnTo>
                  <a:pt x="2438249" y="0"/>
                </a:lnTo>
                <a:lnTo>
                  <a:pt x="2438249" y="1672613"/>
                </a:lnTo>
                <a:lnTo>
                  <a:pt x="0" y="1672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887" b="-22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84917" y="1148771"/>
            <a:ext cx="13391504" cy="120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9"/>
              </a:lnSpc>
            </a:pPr>
            <a:r>
              <a:rPr lang="en-US" sz="9999" spc="-74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Existing Tools &amp; Gaps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85943" y="6010542"/>
            <a:ext cx="3712477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262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What they do well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64268" y="6010542"/>
            <a:ext cx="32020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en-US" sz="3499" spc="-262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Common Gap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11474" y="6959867"/>
            <a:ext cx="3651572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2824"/>
              </a:lnSpc>
              <a:buFont typeface="Arial"/>
              <a:buChar char="•"/>
            </a:pPr>
            <a:r>
              <a:rPr lang="en-US" sz="2499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Accurate measurement</a:t>
            </a:r>
          </a:p>
          <a:p>
            <a:pPr algn="l">
              <a:lnSpc>
                <a:spcPts val="2824"/>
              </a:lnSpc>
            </a:pPr>
            <a:endParaRPr lang="en-US" sz="2499" spc="-1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8" lvl="1" indent="-269874" algn="l">
              <a:lnSpc>
                <a:spcPts val="2824"/>
              </a:lnSpc>
              <a:buFont typeface="Arial"/>
              <a:buChar char="•"/>
            </a:pPr>
            <a:r>
              <a:rPr lang="en-US" sz="2499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Official emissions data</a:t>
            </a:r>
          </a:p>
          <a:p>
            <a:pPr algn="l">
              <a:lnSpc>
                <a:spcPts val="2824"/>
              </a:lnSpc>
            </a:pPr>
            <a:endParaRPr lang="en-US" sz="2499" spc="-1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8" lvl="1" indent="-269874" algn="l">
              <a:lnSpc>
                <a:spcPts val="2824"/>
              </a:lnSpc>
              <a:buFont typeface="Arial"/>
              <a:buChar char="•"/>
            </a:pPr>
            <a:r>
              <a:rPr lang="en-US" sz="2499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Real-time grid signals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0809" y="6959867"/>
            <a:ext cx="4085481" cy="177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automated optimization</a:t>
            </a:r>
          </a:p>
          <a:p>
            <a:pPr algn="l">
              <a:lnSpc>
                <a:spcPts val="2824"/>
              </a:lnSpc>
              <a:spcBef>
                <a:spcPct val="0"/>
              </a:spcBef>
            </a:pPr>
            <a:endParaRPr lang="en-US" sz="2499" u="none" strike="noStrike" spc="-1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8" lvl="1" indent="-269874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execution</a:t>
            </a:r>
          </a:p>
          <a:p>
            <a:pPr algn="l">
              <a:lnSpc>
                <a:spcPts val="2824"/>
              </a:lnSpc>
              <a:spcBef>
                <a:spcPct val="0"/>
              </a:spcBef>
            </a:pPr>
            <a:endParaRPr lang="en-US" sz="2499" u="none" strike="noStrike" spc="-187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8" lvl="1" indent="-269874" algn="l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 spc="-18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verified proof of savings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06695"/>
            <a:ext cx="7937521" cy="5551605"/>
            <a:chOff x="0" y="0"/>
            <a:chExt cx="2090541" cy="1462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0541" cy="1462151"/>
            </a:xfrm>
            <a:custGeom>
              <a:avLst/>
              <a:gdLst/>
              <a:ahLst/>
              <a:cxnLst/>
              <a:rect l="l" t="t" r="r" b="b"/>
              <a:pathLst>
                <a:path w="2090541" h="1462151">
                  <a:moveTo>
                    <a:pt x="37064" y="0"/>
                  </a:moveTo>
                  <a:lnTo>
                    <a:pt x="2053477" y="0"/>
                  </a:lnTo>
                  <a:cubicBezTo>
                    <a:pt x="2073947" y="0"/>
                    <a:pt x="2090541" y="16594"/>
                    <a:pt x="2090541" y="37064"/>
                  </a:cubicBezTo>
                  <a:lnTo>
                    <a:pt x="2090541" y="1425088"/>
                  </a:lnTo>
                  <a:cubicBezTo>
                    <a:pt x="2090541" y="1445557"/>
                    <a:pt x="2073947" y="1462151"/>
                    <a:pt x="2053477" y="1462151"/>
                  </a:cubicBezTo>
                  <a:lnTo>
                    <a:pt x="37064" y="1462151"/>
                  </a:lnTo>
                  <a:cubicBezTo>
                    <a:pt x="16594" y="1462151"/>
                    <a:pt x="0" y="1445557"/>
                    <a:pt x="0" y="1425088"/>
                  </a:cubicBezTo>
                  <a:lnTo>
                    <a:pt x="0" y="37064"/>
                  </a:lnTo>
                  <a:cubicBezTo>
                    <a:pt x="0" y="16594"/>
                    <a:pt x="16594" y="0"/>
                    <a:pt x="37064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2090541" cy="1452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95537" y="3782003"/>
            <a:ext cx="8292257" cy="5400990"/>
            <a:chOff x="0" y="0"/>
            <a:chExt cx="2183969" cy="142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3969" cy="1422483"/>
            </a:xfrm>
            <a:custGeom>
              <a:avLst/>
              <a:gdLst/>
              <a:ahLst/>
              <a:cxnLst/>
              <a:rect l="l" t="t" r="r" b="b"/>
              <a:pathLst>
                <a:path w="2183969" h="1422483">
                  <a:moveTo>
                    <a:pt x="35478" y="0"/>
                  </a:moveTo>
                  <a:lnTo>
                    <a:pt x="2148491" y="0"/>
                  </a:lnTo>
                  <a:cubicBezTo>
                    <a:pt x="2168085" y="0"/>
                    <a:pt x="2183969" y="15884"/>
                    <a:pt x="2183969" y="35478"/>
                  </a:cubicBezTo>
                  <a:lnTo>
                    <a:pt x="2183969" y="1387005"/>
                  </a:lnTo>
                  <a:cubicBezTo>
                    <a:pt x="2183969" y="1406599"/>
                    <a:pt x="2168085" y="1422483"/>
                    <a:pt x="2148491" y="1422483"/>
                  </a:cubicBezTo>
                  <a:lnTo>
                    <a:pt x="35478" y="1422483"/>
                  </a:lnTo>
                  <a:cubicBezTo>
                    <a:pt x="26069" y="1422483"/>
                    <a:pt x="17045" y="1418745"/>
                    <a:pt x="10391" y="1412092"/>
                  </a:cubicBezTo>
                  <a:cubicBezTo>
                    <a:pt x="3738" y="1405438"/>
                    <a:pt x="0" y="1396414"/>
                    <a:pt x="0" y="1387005"/>
                  </a:cubicBezTo>
                  <a:lnTo>
                    <a:pt x="0" y="35478"/>
                  </a:lnTo>
                  <a:cubicBezTo>
                    <a:pt x="0" y="15884"/>
                    <a:pt x="15884" y="0"/>
                    <a:pt x="35478" y="0"/>
                  </a:cubicBezTo>
                  <a:close/>
                </a:path>
              </a:pathLst>
            </a:custGeom>
            <a:solidFill>
              <a:srgbClr val="FFF420">
                <a:alpha val="7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183969" cy="1412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605496" y="4582402"/>
            <a:ext cx="3093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115637"/>
            <a:ext cx="14304507" cy="111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7"/>
              </a:lnSpc>
            </a:pPr>
            <a:r>
              <a:rPr lang="en-US" sz="9215" spc="-691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Literature → Design Logic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43566"/>
            <a:ext cx="9027100" cy="51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3583" spc="-268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From Research to Design Decisions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5496" y="4002689"/>
            <a:ext cx="3202052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b="1" spc="-20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1464" y="4804057"/>
            <a:ext cx="6855263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spc="-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Load shifting reduces carbon 10–40 (Radovanović et al., 2022)</a:t>
            </a:r>
          </a:p>
          <a:p>
            <a:pPr algn="l">
              <a:lnSpc>
                <a:spcPts val="2759"/>
              </a:lnSpc>
            </a:pPr>
            <a:endParaRPr lang="en-US" sz="2299" spc="-91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spc="-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Carbon-only optimization causes cost/SLA risk (Hanafy et al., 2023)</a:t>
            </a:r>
          </a:p>
          <a:p>
            <a:pPr algn="l">
              <a:lnSpc>
                <a:spcPts val="2759"/>
              </a:lnSpc>
            </a:pPr>
            <a:endParaRPr lang="en-US" sz="2299" spc="-91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spc="-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Multi-agent systems outperform monoliths (Wu et al., 2023)</a:t>
            </a:r>
          </a:p>
          <a:p>
            <a:pPr algn="l">
              <a:lnSpc>
                <a:spcPts val="2759"/>
              </a:lnSpc>
            </a:pPr>
            <a:endParaRPr lang="en-US" sz="2299" spc="-91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96569" lvl="1" indent="-248284" algn="l">
              <a:lnSpc>
                <a:spcPts val="2759"/>
              </a:lnSpc>
              <a:buFont typeface="Arial"/>
              <a:buChar char="•"/>
            </a:pPr>
            <a:r>
              <a:rPr lang="en-US" sz="2299" spc="-9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Carbon accounting requires uncertainty reporting (GHG Protocol)</a:t>
            </a:r>
          </a:p>
          <a:p>
            <a:pPr algn="l">
              <a:lnSpc>
                <a:spcPts val="2759"/>
              </a:lnSpc>
            </a:pPr>
            <a:endParaRPr lang="en-US" sz="2299" spc="-91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596247" y="1028700"/>
            <a:ext cx="736960" cy="1132200"/>
          </a:xfrm>
          <a:custGeom>
            <a:avLst/>
            <a:gdLst/>
            <a:ahLst/>
            <a:cxnLst/>
            <a:rect l="l" t="t" r="r" b="b"/>
            <a:pathLst>
              <a:path w="736960" h="1132200">
                <a:moveTo>
                  <a:pt x="0" y="0"/>
                </a:moveTo>
                <a:lnTo>
                  <a:pt x="736960" y="0"/>
                </a:lnTo>
                <a:lnTo>
                  <a:pt x="736960" y="1132200"/>
                </a:lnTo>
                <a:lnTo>
                  <a:pt x="0" y="113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891759" y="4002689"/>
            <a:ext cx="3202052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799" b="1" spc="-20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Implications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9772106" y="4572877"/>
            <a:ext cx="3820174" cy="4762"/>
          </a:xfrm>
          <a:prstGeom prst="line">
            <a:avLst/>
          </a:prstGeom>
          <a:ln w="9525" cap="flat">
            <a:solidFill>
              <a:srgbClr val="231F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605982" y="4804057"/>
            <a:ext cx="7106647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 spc="-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→   Region + time shifting as core lever</a:t>
            </a: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r>
              <a:rPr lang="en-US" sz="2299" spc="-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→   Hard constraints on cost + SLA</a:t>
            </a: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r>
              <a:rPr lang="en-US" sz="2299" spc="-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→   Specialized agents (Planner, Executor, Verifier)</a:t>
            </a: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2759"/>
              </a:lnSpc>
            </a:pPr>
            <a:r>
              <a:rPr lang="en-US" sz="2299" spc="-9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→   Confidence intervals on every emission claim</a:t>
            </a:r>
          </a:p>
          <a:p>
            <a:pPr algn="just">
              <a:lnSpc>
                <a:spcPts val="2759"/>
              </a:lnSpc>
            </a:pPr>
            <a:endParaRPr lang="en-US" sz="2299" spc="-91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416" y="320158"/>
            <a:ext cx="3704884" cy="9646683"/>
          </a:xfrm>
          <a:custGeom>
            <a:avLst/>
            <a:gdLst/>
            <a:ahLst/>
            <a:cxnLst/>
            <a:rect l="l" t="t" r="r" b="b"/>
            <a:pathLst>
              <a:path w="3704884" h="9646683">
                <a:moveTo>
                  <a:pt x="0" y="0"/>
                </a:moveTo>
                <a:lnTo>
                  <a:pt x="3704884" y="0"/>
                </a:lnTo>
                <a:lnTo>
                  <a:pt x="3704884" y="9646684"/>
                </a:lnTo>
                <a:lnTo>
                  <a:pt x="0" y="964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68" t="-2121" b="-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6617" y="3662019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28725"/>
            <a:ext cx="12206611" cy="80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1"/>
              </a:lnSpc>
            </a:pPr>
            <a:r>
              <a:rPr lang="en-US" sz="6599" spc="-494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Initial Concept &amp; System Loop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95876" y="2996017"/>
            <a:ext cx="7239596" cy="57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4414" spc="-33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What makes us different?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95876" y="3784418"/>
            <a:ext cx="6896249" cy="161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Measures emissions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Automates optimization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Executes changes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Verifies savings using counterfactual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5876" y="6251708"/>
            <a:ext cx="7239596" cy="57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4414" spc="-33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Deterministic code: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5876" y="7173823"/>
            <a:ext cx="314332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 dirty="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Emissions math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 dirty="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Optimization</a:t>
            </a:r>
          </a:p>
          <a:p>
            <a:pPr algn="l">
              <a:lnSpc>
                <a:spcPts val="3163"/>
              </a:lnSpc>
              <a:spcBef>
                <a:spcPct val="0"/>
              </a:spcBef>
            </a:pPr>
            <a:r>
              <a:rPr lang="en-US" sz="2799" spc="-209" dirty="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✔ Verification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12824"/>
            <a:ext cx="5303959" cy="618406"/>
            <a:chOff x="0" y="0"/>
            <a:chExt cx="1396927" cy="1628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927" cy="162872"/>
            </a:xfrm>
            <a:custGeom>
              <a:avLst/>
              <a:gdLst/>
              <a:ahLst/>
              <a:cxnLst/>
              <a:rect l="l" t="t" r="r" b="b"/>
              <a:pathLst>
                <a:path w="1396927" h="162872">
                  <a:moveTo>
                    <a:pt x="55467" y="0"/>
                  </a:moveTo>
                  <a:lnTo>
                    <a:pt x="1341461" y="0"/>
                  </a:lnTo>
                  <a:cubicBezTo>
                    <a:pt x="1372094" y="0"/>
                    <a:pt x="1396927" y="24833"/>
                    <a:pt x="1396927" y="55467"/>
                  </a:cubicBezTo>
                  <a:lnTo>
                    <a:pt x="1396927" y="107406"/>
                  </a:lnTo>
                  <a:cubicBezTo>
                    <a:pt x="1396927" y="138039"/>
                    <a:pt x="1372094" y="162872"/>
                    <a:pt x="1341461" y="162872"/>
                  </a:cubicBezTo>
                  <a:lnTo>
                    <a:pt x="55467" y="162872"/>
                  </a:lnTo>
                  <a:cubicBezTo>
                    <a:pt x="40756" y="162872"/>
                    <a:pt x="26648" y="157029"/>
                    <a:pt x="16246" y="146627"/>
                  </a:cubicBezTo>
                  <a:cubicBezTo>
                    <a:pt x="5844" y="136225"/>
                    <a:pt x="0" y="122116"/>
                    <a:pt x="0" y="107406"/>
                  </a:cubicBezTo>
                  <a:lnTo>
                    <a:pt x="0" y="55467"/>
                  </a:lnTo>
                  <a:cubicBezTo>
                    <a:pt x="0" y="24833"/>
                    <a:pt x="24833" y="0"/>
                    <a:pt x="55467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396927" cy="153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2100" b="1" spc="-157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Already Built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35" y="2672254"/>
            <a:ext cx="6452211" cy="57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4"/>
              </a:lnSpc>
            </a:pPr>
            <a:r>
              <a:rPr lang="en-US" sz="4414" spc="-33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Validation Plan &amp; Risks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090241" y="4912824"/>
            <a:ext cx="4538323" cy="618406"/>
            <a:chOff x="0" y="0"/>
            <a:chExt cx="1195278" cy="1628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5278" cy="162872"/>
            </a:xfrm>
            <a:custGeom>
              <a:avLst/>
              <a:gdLst/>
              <a:ahLst/>
              <a:cxnLst/>
              <a:rect l="l" t="t" r="r" b="b"/>
              <a:pathLst>
                <a:path w="1195278" h="162872">
                  <a:moveTo>
                    <a:pt x="64824" y="0"/>
                  </a:moveTo>
                  <a:lnTo>
                    <a:pt x="1130454" y="0"/>
                  </a:lnTo>
                  <a:cubicBezTo>
                    <a:pt x="1166256" y="0"/>
                    <a:pt x="1195278" y="29023"/>
                    <a:pt x="1195278" y="64824"/>
                  </a:cubicBezTo>
                  <a:lnTo>
                    <a:pt x="1195278" y="98048"/>
                  </a:lnTo>
                  <a:cubicBezTo>
                    <a:pt x="1195278" y="133850"/>
                    <a:pt x="1166256" y="162872"/>
                    <a:pt x="1130454" y="162872"/>
                  </a:cubicBezTo>
                  <a:lnTo>
                    <a:pt x="64824" y="162872"/>
                  </a:lnTo>
                  <a:cubicBezTo>
                    <a:pt x="29023" y="162872"/>
                    <a:pt x="0" y="133850"/>
                    <a:pt x="0" y="98048"/>
                  </a:cubicBezTo>
                  <a:lnTo>
                    <a:pt x="0" y="64824"/>
                  </a:lnTo>
                  <a:cubicBezTo>
                    <a:pt x="0" y="29023"/>
                    <a:pt x="29023" y="0"/>
                    <a:pt x="64824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95278" cy="153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2100" b="1" spc="-157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Checkpoint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9763" y="4912824"/>
            <a:ext cx="4008267" cy="622074"/>
            <a:chOff x="0" y="0"/>
            <a:chExt cx="1055675" cy="163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5675" cy="163838"/>
            </a:xfrm>
            <a:custGeom>
              <a:avLst/>
              <a:gdLst/>
              <a:ahLst/>
              <a:cxnLst/>
              <a:rect l="l" t="t" r="r" b="b"/>
              <a:pathLst>
                <a:path w="1055675" h="163838">
                  <a:moveTo>
                    <a:pt x="73397" y="0"/>
                  </a:moveTo>
                  <a:lnTo>
                    <a:pt x="982279" y="0"/>
                  </a:lnTo>
                  <a:cubicBezTo>
                    <a:pt x="1001745" y="0"/>
                    <a:pt x="1020413" y="7733"/>
                    <a:pt x="1034178" y="21497"/>
                  </a:cubicBezTo>
                  <a:cubicBezTo>
                    <a:pt x="1047942" y="35262"/>
                    <a:pt x="1055675" y="53931"/>
                    <a:pt x="1055675" y="73397"/>
                  </a:cubicBezTo>
                  <a:lnTo>
                    <a:pt x="1055675" y="90442"/>
                  </a:lnTo>
                  <a:cubicBezTo>
                    <a:pt x="1055675" y="109908"/>
                    <a:pt x="1047942" y="128576"/>
                    <a:pt x="1034178" y="142341"/>
                  </a:cubicBezTo>
                  <a:cubicBezTo>
                    <a:pt x="1020413" y="156106"/>
                    <a:pt x="1001745" y="163838"/>
                    <a:pt x="982279" y="163838"/>
                  </a:cubicBezTo>
                  <a:lnTo>
                    <a:pt x="73397" y="163838"/>
                  </a:lnTo>
                  <a:cubicBezTo>
                    <a:pt x="32861" y="163838"/>
                    <a:pt x="0" y="130978"/>
                    <a:pt x="0" y="90442"/>
                  </a:cubicBezTo>
                  <a:lnTo>
                    <a:pt x="0" y="73397"/>
                  </a:lnTo>
                  <a:cubicBezTo>
                    <a:pt x="0" y="53931"/>
                    <a:pt x="7733" y="35262"/>
                    <a:pt x="21497" y="21497"/>
                  </a:cubicBezTo>
                  <a:cubicBezTo>
                    <a:pt x="35262" y="7733"/>
                    <a:pt x="53931" y="0"/>
                    <a:pt x="73397" y="0"/>
                  </a:cubicBezTo>
                  <a:close/>
                </a:path>
              </a:pathLst>
            </a:custGeom>
            <a:solidFill>
              <a:srgbClr val="00A6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55675" cy="154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2100" b="1" spc="-157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Biggest Risk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826505"/>
            <a:ext cx="5303959" cy="1924693"/>
            <a:chOff x="0" y="0"/>
            <a:chExt cx="1396927" cy="5069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6927" cy="506915"/>
            </a:xfrm>
            <a:custGeom>
              <a:avLst/>
              <a:gdLst/>
              <a:ahLst/>
              <a:cxnLst/>
              <a:rect l="l" t="t" r="r" b="b"/>
              <a:pathLst>
                <a:path w="1396927" h="506915">
                  <a:moveTo>
                    <a:pt x="55467" y="0"/>
                  </a:moveTo>
                  <a:lnTo>
                    <a:pt x="1341461" y="0"/>
                  </a:lnTo>
                  <a:cubicBezTo>
                    <a:pt x="1372094" y="0"/>
                    <a:pt x="1396927" y="24833"/>
                    <a:pt x="1396927" y="55467"/>
                  </a:cubicBezTo>
                  <a:lnTo>
                    <a:pt x="1396927" y="451448"/>
                  </a:lnTo>
                  <a:cubicBezTo>
                    <a:pt x="1396927" y="482082"/>
                    <a:pt x="1372094" y="506915"/>
                    <a:pt x="1341461" y="506915"/>
                  </a:cubicBezTo>
                  <a:lnTo>
                    <a:pt x="55467" y="506915"/>
                  </a:lnTo>
                  <a:cubicBezTo>
                    <a:pt x="24833" y="506915"/>
                    <a:pt x="0" y="482082"/>
                    <a:pt x="0" y="451448"/>
                  </a:cubicBezTo>
                  <a:lnTo>
                    <a:pt x="0" y="55467"/>
                  </a:lnTo>
                  <a:cubicBezTo>
                    <a:pt x="0" y="24833"/>
                    <a:pt x="24833" y="0"/>
                    <a:pt x="55467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396927" cy="487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Prototype simulating 24,000+ jobs</a:t>
              </a:r>
            </a:p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16% carbon reduction</a:t>
              </a:r>
            </a:p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Zero SLA violations</a:t>
              </a:r>
            </a:p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Verified evidence chain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90241" y="5944472"/>
            <a:ext cx="4538323" cy="1806725"/>
            <a:chOff x="0" y="0"/>
            <a:chExt cx="1195278" cy="4758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5278" cy="475845"/>
            </a:xfrm>
            <a:custGeom>
              <a:avLst/>
              <a:gdLst/>
              <a:ahLst/>
              <a:cxnLst/>
              <a:rect l="l" t="t" r="r" b="b"/>
              <a:pathLst>
                <a:path w="1195278" h="475845">
                  <a:moveTo>
                    <a:pt x="64824" y="0"/>
                  </a:moveTo>
                  <a:lnTo>
                    <a:pt x="1130454" y="0"/>
                  </a:lnTo>
                  <a:cubicBezTo>
                    <a:pt x="1166256" y="0"/>
                    <a:pt x="1195278" y="29023"/>
                    <a:pt x="1195278" y="64824"/>
                  </a:cubicBezTo>
                  <a:lnTo>
                    <a:pt x="1195278" y="411021"/>
                  </a:lnTo>
                  <a:cubicBezTo>
                    <a:pt x="1195278" y="446823"/>
                    <a:pt x="1166256" y="475845"/>
                    <a:pt x="1130454" y="475845"/>
                  </a:cubicBezTo>
                  <a:lnTo>
                    <a:pt x="64824" y="475845"/>
                  </a:lnTo>
                  <a:cubicBezTo>
                    <a:pt x="29023" y="475845"/>
                    <a:pt x="0" y="446823"/>
                    <a:pt x="0" y="411021"/>
                  </a:cubicBezTo>
                  <a:lnTo>
                    <a:pt x="0" y="64824"/>
                  </a:lnTo>
                  <a:cubicBezTo>
                    <a:pt x="0" y="29023"/>
                    <a:pt x="29023" y="0"/>
                    <a:pt x="64824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195278" cy="45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Integrate real LLM</a:t>
              </a:r>
            </a:p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Stress-test failure modes</a:t>
              </a:r>
            </a:p>
            <a:p>
              <a:pPr marL="474979" lvl="1" indent="-237490" algn="l">
                <a:lnSpc>
                  <a:spcPts val="2485"/>
                </a:lnSpc>
                <a:buFont typeface="Arial"/>
                <a:buChar char="•"/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Sensitivity analysis on carbon pricing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29763" y="5944472"/>
            <a:ext cx="4008267" cy="1806725"/>
            <a:chOff x="0" y="0"/>
            <a:chExt cx="1055675" cy="4758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5675" cy="475845"/>
            </a:xfrm>
            <a:custGeom>
              <a:avLst/>
              <a:gdLst/>
              <a:ahLst/>
              <a:cxnLst/>
              <a:rect l="l" t="t" r="r" b="b"/>
              <a:pathLst>
                <a:path w="1055675" h="475845">
                  <a:moveTo>
                    <a:pt x="73397" y="0"/>
                  </a:moveTo>
                  <a:lnTo>
                    <a:pt x="982279" y="0"/>
                  </a:lnTo>
                  <a:cubicBezTo>
                    <a:pt x="1001745" y="0"/>
                    <a:pt x="1020413" y="7733"/>
                    <a:pt x="1034178" y="21497"/>
                  </a:cubicBezTo>
                  <a:cubicBezTo>
                    <a:pt x="1047942" y="35262"/>
                    <a:pt x="1055675" y="53931"/>
                    <a:pt x="1055675" y="73397"/>
                  </a:cubicBezTo>
                  <a:lnTo>
                    <a:pt x="1055675" y="402449"/>
                  </a:lnTo>
                  <a:cubicBezTo>
                    <a:pt x="1055675" y="421915"/>
                    <a:pt x="1047942" y="440583"/>
                    <a:pt x="1034178" y="454348"/>
                  </a:cubicBezTo>
                  <a:cubicBezTo>
                    <a:pt x="1020413" y="468113"/>
                    <a:pt x="1001745" y="475845"/>
                    <a:pt x="982279" y="475845"/>
                  </a:cubicBezTo>
                  <a:lnTo>
                    <a:pt x="73397" y="475845"/>
                  </a:lnTo>
                  <a:cubicBezTo>
                    <a:pt x="53931" y="475845"/>
                    <a:pt x="35262" y="468113"/>
                    <a:pt x="21497" y="454348"/>
                  </a:cubicBezTo>
                  <a:cubicBezTo>
                    <a:pt x="7733" y="440583"/>
                    <a:pt x="0" y="421915"/>
                    <a:pt x="0" y="402449"/>
                  </a:cubicBezTo>
                  <a:lnTo>
                    <a:pt x="0" y="73397"/>
                  </a:lnTo>
                  <a:cubicBezTo>
                    <a:pt x="0" y="53931"/>
                    <a:pt x="7733" y="35262"/>
                    <a:pt x="21497" y="21497"/>
                  </a:cubicBezTo>
                  <a:cubicBezTo>
                    <a:pt x="35262" y="7733"/>
                    <a:pt x="53931" y="0"/>
                    <a:pt x="73397" y="0"/>
                  </a:cubicBezTo>
                  <a:close/>
                </a:path>
              </a:pathLst>
            </a:custGeom>
            <a:solidFill>
              <a:srgbClr val="FFF2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055675" cy="45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5"/>
                </a:lnSpc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Counterfactual validity </a:t>
              </a:r>
            </a:p>
            <a:p>
              <a:pPr algn="ctr">
                <a:lnSpc>
                  <a:spcPts val="2485"/>
                </a:lnSpc>
              </a:pPr>
              <a:endParaRPr lang="en-US" sz="2199" spc="-16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algn="ctr">
                <a:lnSpc>
                  <a:spcPts val="2485"/>
                </a:lnSpc>
              </a:pPr>
              <a:r>
                <a:rPr lang="en-US" sz="2199" spc="-164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Ensuring claimed reductions reflect real-world impact.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1028735" y="3251105"/>
            <a:ext cx="6452211" cy="4762"/>
          </a:xfrm>
          <a:prstGeom prst="line">
            <a:avLst/>
          </a:prstGeom>
          <a:ln w="95250" cap="flat">
            <a:solidFill>
              <a:srgbClr val="00A65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415804" y="3850489"/>
            <a:ext cx="529750" cy="913362"/>
          </a:xfrm>
          <a:custGeom>
            <a:avLst/>
            <a:gdLst/>
            <a:ahLst/>
            <a:cxnLst/>
            <a:rect l="l" t="t" r="r" b="b"/>
            <a:pathLst>
              <a:path w="529750" h="913362">
                <a:moveTo>
                  <a:pt x="0" y="0"/>
                </a:moveTo>
                <a:lnTo>
                  <a:pt x="529750" y="0"/>
                </a:lnTo>
                <a:lnTo>
                  <a:pt x="529750" y="913362"/>
                </a:lnTo>
                <a:lnTo>
                  <a:pt x="0" y="91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094527" y="3850489"/>
            <a:ext cx="529750" cy="913362"/>
          </a:xfrm>
          <a:custGeom>
            <a:avLst/>
            <a:gdLst/>
            <a:ahLst/>
            <a:cxnLst/>
            <a:rect l="l" t="t" r="r" b="b"/>
            <a:pathLst>
              <a:path w="529750" h="913362">
                <a:moveTo>
                  <a:pt x="0" y="0"/>
                </a:moveTo>
                <a:lnTo>
                  <a:pt x="529750" y="0"/>
                </a:lnTo>
                <a:lnTo>
                  <a:pt x="529750" y="913362"/>
                </a:lnTo>
                <a:lnTo>
                  <a:pt x="0" y="91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773250" y="3850489"/>
            <a:ext cx="529750" cy="913362"/>
          </a:xfrm>
          <a:custGeom>
            <a:avLst/>
            <a:gdLst/>
            <a:ahLst/>
            <a:cxnLst/>
            <a:rect l="l" t="t" r="r" b="b"/>
            <a:pathLst>
              <a:path w="529750" h="913362">
                <a:moveTo>
                  <a:pt x="0" y="0"/>
                </a:moveTo>
                <a:lnTo>
                  <a:pt x="529750" y="0"/>
                </a:lnTo>
                <a:lnTo>
                  <a:pt x="529750" y="913362"/>
                </a:lnTo>
                <a:lnTo>
                  <a:pt x="0" y="91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1413609">
            <a:off x="14607356" y="590247"/>
            <a:ext cx="2287731" cy="2299483"/>
          </a:xfrm>
          <a:custGeom>
            <a:avLst/>
            <a:gdLst/>
            <a:ahLst/>
            <a:cxnLst/>
            <a:rect l="l" t="t" r="r" b="b"/>
            <a:pathLst>
              <a:path w="2287731" h="2299483">
                <a:moveTo>
                  <a:pt x="0" y="0"/>
                </a:moveTo>
                <a:lnTo>
                  <a:pt x="2287730" y="0"/>
                </a:lnTo>
                <a:lnTo>
                  <a:pt x="2287730" y="2299483"/>
                </a:lnTo>
                <a:lnTo>
                  <a:pt x="0" y="2299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028700" y="1107644"/>
            <a:ext cx="9447345" cy="107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5"/>
              </a:lnSpc>
            </a:pPr>
            <a:r>
              <a:rPr lang="en-US" sz="8799" spc="-659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Milestones &amp; Risk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06936" y="8291932"/>
            <a:ext cx="4362993" cy="23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8"/>
              </a:lnSpc>
            </a:pPr>
            <a:r>
              <a:rPr lang="en-US" sz="1600" spc="-6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Sources wood only from sustainable forests.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1862" y="1133170"/>
            <a:ext cx="280623" cy="280623"/>
          </a:xfrm>
          <a:custGeom>
            <a:avLst/>
            <a:gdLst/>
            <a:ahLst/>
            <a:cxnLst/>
            <a:rect l="l" t="t" r="r" b="b"/>
            <a:pathLst>
              <a:path w="280623" h="280623">
                <a:moveTo>
                  <a:pt x="0" y="0"/>
                </a:moveTo>
                <a:lnTo>
                  <a:pt x="280623" y="0"/>
                </a:lnTo>
                <a:lnTo>
                  <a:pt x="280623" y="280622"/>
                </a:lnTo>
                <a:lnTo>
                  <a:pt x="0" y="280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45514" y="5581080"/>
            <a:ext cx="5813786" cy="3677220"/>
          </a:xfrm>
          <a:custGeom>
            <a:avLst/>
            <a:gdLst/>
            <a:ahLst/>
            <a:cxnLst/>
            <a:rect l="l" t="t" r="r" b="b"/>
            <a:pathLst>
              <a:path w="5813786" h="3677220">
                <a:moveTo>
                  <a:pt x="0" y="0"/>
                </a:moveTo>
                <a:lnTo>
                  <a:pt x="5813786" y="0"/>
                </a:lnTo>
                <a:lnTo>
                  <a:pt x="5813786" y="3677220"/>
                </a:lnTo>
                <a:lnTo>
                  <a:pt x="0" y="367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31445" y="4618567"/>
            <a:ext cx="11625110" cy="104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2"/>
              </a:lnSpc>
            </a:pPr>
            <a:r>
              <a:rPr lang="en-US" sz="8670" spc="-650">
                <a:solidFill>
                  <a:srgbClr val="00A651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1284</Words>
  <Application>Microsoft Macintosh PowerPoint</Application>
  <PresentationFormat>Custom</PresentationFormat>
  <Paragraphs>191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Sauce Bold</vt:lpstr>
      <vt:lpstr>Open Sauce</vt:lpstr>
      <vt:lpstr>Calibri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Illustrative Sustainable Business Presentation</dc:title>
  <cp:lastModifiedBy>Sahu, Pooja</cp:lastModifiedBy>
  <cp:revision>3</cp:revision>
  <dcterms:created xsi:type="dcterms:W3CDTF">2006-08-16T00:00:00Z</dcterms:created>
  <dcterms:modified xsi:type="dcterms:W3CDTF">2026-02-13T05:29:28Z</dcterms:modified>
  <dc:identifier>DAHBKnooLIs</dc:identifier>
</cp:coreProperties>
</file>